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143" r:id="rId3"/>
    <p:sldId id="1139" r:id="rId4"/>
    <p:sldId id="1140" r:id="rId5"/>
    <p:sldId id="1156" r:id="rId6"/>
    <p:sldId id="1158" r:id="rId7"/>
    <p:sldId id="1145" r:id="rId8"/>
    <p:sldId id="1146" r:id="rId9"/>
    <p:sldId id="1159" r:id="rId10"/>
    <p:sldId id="1152" r:id="rId11"/>
    <p:sldId id="1160" r:id="rId12"/>
    <p:sldId id="1147" r:id="rId13"/>
    <p:sldId id="1148" r:id="rId14"/>
    <p:sldId id="1161" r:id="rId15"/>
    <p:sldId id="1149" r:id="rId16"/>
    <p:sldId id="1162" r:id="rId17"/>
    <p:sldId id="1150" r:id="rId18"/>
    <p:sldId id="1151" r:id="rId19"/>
    <p:sldId id="1157" r:id="rId20"/>
    <p:sldId id="1163" r:id="rId21"/>
    <p:sldId id="1165"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第九单元  当代世界发展的特点与主要趋势</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23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和平</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发展合作共赢的历史潮流</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广东惠州期末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）中共十八大以来，中国政府在重大国际场合相继宣布一系列务实倡议和举措，如提出创新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项目、中非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十大合作计划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南南合作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援助基金、中国—联合国和平与发展基金、金砖国家经济技术合作交流计划、中非携手推进现代化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十大伙伴行动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等重要举措。这表明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开展以联合国为中心的多边外交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参与全球治理体系的改革与建设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发展同周边国家的睦邻友好关系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构建全方位多层次的外交新格局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5373593"/>
            <a:ext cx="807720" cy="287655"/>
          </a:xfrm>
          <a:prstGeom prst="rect">
            <a:avLst/>
          </a:prstGeom>
        </p:spPr>
      </p:pic>
      <p:sp>
        <p:nvSpPr>
          <p:cNvPr id="6" name="矩形 5"/>
          <p:cNvSpPr/>
          <p:nvPr/>
        </p:nvSpPr>
        <p:spPr>
          <a:xfrm>
            <a:off x="1486694" y="5270435"/>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790"/>
            <a:ext cx="11485848" cy="2862322"/>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材料并结合所学知识可知，中国提出的</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rPr>
              <a:t>100</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项目、中非合作计划、</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南南合作</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援助基金、金砖国家合作计划等，涵盖了与发展中国家的务实合作，多边机制下的协作（如金砖国家）以及与国际组织（联合国）的合作，这些举措均体现了中国积极参与全球治理，通过实际行动推动全球治理体系的完善与发展。故选</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774714"/>
            <a:ext cx="807720" cy="287655"/>
          </a:xfrm>
          <a:prstGeom prst="rect">
            <a:avLst/>
          </a:prstGeom>
        </p:spPr>
      </p:pic>
    </p:spTree>
    <p:extLst>
      <p:ext uri="{BB962C8B-B14F-4D97-AF65-F5344CB8AC3E}">
        <p14:creationId xmlns:p14="http://schemas.microsoft.com/office/powerpoint/2010/main" val="3466758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理解构建人类命运共同体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人类命运共同体理念的三大实践平台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倡议：人类命运共同体理念落地生根的伟大实践。在互联互通的目标下，中国与沿线国家的联系加强，不断推动地区与世界经济的可持续发展，形成全球化的积极效果。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）区域双边命运共同体：人类命运共同体落实推进的地缘路径。从人类命运共同体细化至区域、国别命运共同体，把握人类利益和价值的通约性，在国际关系中寻找最大公约数。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）新机构机制、主场外交等多边合作平台：人类命运共同体的重要创新实践。近年来，亚洲基础设施投资银行等新机构机制的建立，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峰会、世界政党高层对话会等主场外交的开展，成为人类命运共同体理念创新的平台。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构建人类命运共同体的时代意义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）人类命运共同体汲取了马克思主义和中华优秀传统文化思想，实现了理论的坚持和继承。人类命运共同体思想继承了马克思主义的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自由人联合体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理想，汲取了中华优秀传统文化中的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思想，将实现全人类的幸福作为终极目标。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命运共同体提取人类价值认同的最大公约数，倡导公平合理的新型国际关系。秉持和而不同的价值观，倡导多种文明和谐发展，是构建人类命运共同体的价值观基础，是各国人民共有精神家园的最大公约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）人类命运共同体超越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文明冲突论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文明优越论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，倡导全球新型文明观。文化多样性是世界文明的本质特征之一，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物之不齐，物之情也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。文明的交流互鉴，是人类命运共同体的牢固纽带。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）人类命运共同体提升中国的国际话语权，为中国塑造国家形象、持续提供议题设置空间。人类命运共同体积极把握世界未来发展趋势，主动设置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和平发展、共同繁荣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议题，易理解、可接受，融通中外新概念、新范畴、新表述，为解决人类问题贡献了中国智慧和中国方案。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36952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山西大同期末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年，沙特阿拉伯、埃及、印度尼西亚等国家陆续成为金砖国家成员国。这些国家的加入使金砖国家的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总和超过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万亿美元，约占全球</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％，新加入的国家各自具有独特的地缘政治和能源、人口优势，这将为金砖国家带来新的发展机遇。据此可知（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区域经济集团化的发展前景良好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全球治理体系的多极化趋势增强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南北对话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催生新的合作发展平台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资源优势是加入金砖国家的门票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6" name="24答案.eps" descr="id:2147490102;FounderCES"/>
          <p:cNvPicPr/>
          <p:nvPr/>
        </p:nvPicPr>
        <p:blipFill>
          <a:blip r:embed="rId3"/>
          <a:stretch>
            <a:fillRect/>
          </a:stretch>
        </p:blipFill>
        <p:spPr>
          <a:xfrm>
            <a:off x="478582" y="5373593"/>
            <a:ext cx="807720" cy="287655"/>
          </a:xfrm>
          <a:prstGeom prst="rect">
            <a:avLst/>
          </a:prstGeom>
        </p:spPr>
      </p:pic>
      <p:sp>
        <p:nvSpPr>
          <p:cNvPr id="7" name="矩形 6"/>
          <p:cNvSpPr/>
          <p:nvPr/>
        </p:nvSpPr>
        <p:spPr>
          <a:xfrm>
            <a:off x="1486694" y="5270435"/>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790"/>
            <a:ext cx="11485848" cy="2862322"/>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材料并结合所学知识可知，金砖国家是世界多极化的表现之一，新成员的加入推动了金砖国家发展，提高其世界地位，说明全球治理体系的多极化趋势增强，</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正确；金砖国家来自不同大洲，不是区域经济组织，排除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；金砖国家成员国均为新兴市场国家，它的发展是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南南合作</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的典范，不是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南北对话</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推动的结果，排除</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；资源只是金砖国家成员国的优势之一，不是材料主旨，排除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774714"/>
            <a:ext cx="807720" cy="287655"/>
          </a:xfrm>
          <a:prstGeom prst="rect">
            <a:avLst/>
          </a:prstGeom>
        </p:spPr>
      </p:pic>
    </p:spTree>
    <p:extLst>
      <p:ext uri="{BB962C8B-B14F-4D97-AF65-F5344CB8AC3E}">
        <p14:creationId xmlns:p14="http://schemas.microsoft.com/office/powerpoint/2010/main" val="3754794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52431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当今</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世界局势风云变幻</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加强全球治理</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谋求自身发展</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成为摆在人类面前的重要课题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冷战结束后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全球治理出现众多问题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如资本的配置正在向那些具有资本垄断权力的国家集中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国与国之间以及国家内部贫富失衡问题严重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一些国家主张的所谓民主已经失去了真正的民主意义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导致一些国家和地区动乱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全球面临的生态平衡挑战非常严重等。随着美国霸权在国际体系中不断衰退和新兴经济体的陆续崛起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全球治理由霸权时代的垂直结构逐渐趋于扁平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一元化治理由于国际权力的不断分散开始走向多元的全球治理模式。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6" name="情境1.eps" descr="id:2147493896;FounderCES"/>
          <p:cNvPicPr/>
          <p:nvPr/>
        </p:nvPicPr>
        <p:blipFill>
          <a:blip r:embed="rId3"/>
          <a:stretch>
            <a:fillRect/>
          </a:stretch>
        </p:blipFill>
        <p:spPr>
          <a:xfrm>
            <a:off x="478582" y="1610138"/>
            <a:ext cx="102489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承认并尊重文化多样性和发展模式多元化是多极化时代的重要国际关系原则。过去对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偏重于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普世性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甚至要成为唯我独尊的和强迫别人接受的一种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样板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。而在普遍理解的是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狭义化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只是各国自己选择的一种不同于别人的发展道路。从这个意义上说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俄罗斯模式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巴西模式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南非模式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种种。各种模式各有长短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可以相互探讨和相互借鉴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而不能自吹自擂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更不能强制推广于世。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996874"/>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阐述了当今世界全球治理出现的问题：强权冲击；资本失衡；贫富分化；民主失真；生态失衡。同时分析了其原因：冷战结束，两极格局瓦解；经济全球化加速；美国霸权主义的影响。史料二分析了多极化时代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发展模式多元化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的依据：美国霸权的衰退；新兴经济体的崛起；文化多样性的认同。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188747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史料，认识当今世界全球治理出现的问题，以及多极化时代提出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发展模式多元化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的依据。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340768"/>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479304"/>
            <a:ext cx="1186180" cy="359410"/>
          </a:xfrm>
          <a:prstGeom prst="rect">
            <a:avLst/>
          </a:prstGeom>
        </p:spPr>
      </p:pic>
      <p:pic>
        <p:nvPicPr>
          <p:cNvPr id="5" name="选材意图.eps" descr="id:2147490172;FounderCES"/>
          <p:cNvPicPr/>
          <p:nvPr/>
        </p:nvPicPr>
        <p:blipFill>
          <a:blip r:embed="rId3"/>
          <a:stretch>
            <a:fillRect/>
          </a:stretch>
        </p:blipFill>
        <p:spPr>
          <a:xfrm>
            <a:off x="1087434" y="2031672"/>
            <a:ext cx="1186180" cy="359410"/>
          </a:xfrm>
          <a:prstGeom prst="rect">
            <a:avLst/>
          </a:prstGeom>
        </p:spPr>
      </p:pic>
      <p:pic>
        <p:nvPicPr>
          <p:cNvPr id="7" name="史料解读.eps" descr="id:2147490179;FounderCES"/>
          <p:cNvPicPr/>
          <p:nvPr/>
        </p:nvPicPr>
        <p:blipFill>
          <a:blip r:embed="rId4"/>
          <a:stretch>
            <a:fillRect/>
          </a:stretch>
        </p:blipFill>
        <p:spPr>
          <a:xfrm>
            <a:off x="1080570" y="3140890"/>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世界和平与发展的追求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）第二次世界大战结束后，没有发生过新的世界大战，一些局部冲突也得到政治解决。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）长期和平的国际环境，推动了世界范围内的经济、政治、社会、科技、文化等各方面的发展。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）经过几十年的和平发展，</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发展中国家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在世界经济、政治生活中正在发挥越来越重要的作用。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全球背景下的全球治理思考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世界经济又走到一个关键当口。科技进步、人口增长、经济全球化等过去数十年推动世界经济增长的主要引擎都先后进入换挡期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对世界经济的拉动作用明显减弱。上一轮科技进步带来的增长动能逐渐衰减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新一轮科技和产业革命尚未形成势头。主要经济体先后进入老龄化社会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人口增长率下降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给各国经济社会带来压力。经济全球化出现波折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保护主义、内顾倾向抬头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多边贸易体制受到冲击。金融监管改革虽有明显进展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但高杠杆、高泡沫等风险仍在积聚。如何让金融市场在保持稳定的同时有效服务实体经济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仍然是各国需要解决的重要课题。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3924;FounderCES"/>
          <p:cNvPicPr/>
          <p:nvPr/>
        </p:nvPicPr>
        <p:blipFill>
          <a:blip r:embed="rId2"/>
          <a:stretch>
            <a:fillRect/>
          </a:stretch>
        </p:blipFill>
        <p:spPr>
          <a:xfrm>
            <a:off x="550590" y="880727"/>
            <a:ext cx="1024890" cy="359410"/>
          </a:xfrm>
          <a:prstGeom prst="rect">
            <a:avLst/>
          </a:prstGeom>
        </p:spPr>
      </p:pic>
    </p:spTree>
    <p:extLst>
      <p:ext uri="{BB962C8B-B14F-4D97-AF65-F5344CB8AC3E}">
        <p14:creationId xmlns:p14="http://schemas.microsoft.com/office/powerpoint/2010/main" val="3737585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43691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在全球化发展过程中，人类面临的问题越来越多，全球合作亟待增强。从美国的霸权政策、经济和科技发展动力不足、人类社会人口增长率下降和老龄化等角度讲述了全球治理的必要性，阐述了全球治理需要面对的主要问题，这些全球性问题涉及世界政治、经济、环境、文化和宗教等方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887472"/>
            <a:ext cx="9573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通过史料，认识全球治理存在的问题和治理途径。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340768"/>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479304"/>
            <a:ext cx="1186180" cy="359410"/>
          </a:xfrm>
          <a:prstGeom prst="rect">
            <a:avLst/>
          </a:prstGeom>
        </p:spPr>
      </p:pic>
      <p:pic>
        <p:nvPicPr>
          <p:cNvPr id="5" name="选材意图.eps" descr="id:2147490172;FounderCES"/>
          <p:cNvPicPr/>
          <p:nvPr/>
        </p:nvPicPr>
        <p:blipFill>
          <a:blip r:embed="rId3"/>
          <a:stretch>
            <a:fillRect/>
          </a:stretch>
        </p:blipFill>
        <p:spPr>
          <a:xfrm>
            <a:off x="1087434" y="2031672"/>
            <a:ext cx="1186180" cy="359410"/>
          </a:xfrm>
          <a:prstGeom prst="rect">
            <a:avLst/>
          </a:prstGeom>
        </p:spPr>
      </p:pic>
      <p:pic>
        <p:nvPicPr>
          <p:cNvPr id="7" name="史料解读.eps" descr="id:2147490179;FounderCES"/>
          <p:cNvPicPr/>
          <p:nvPr/>
        </p:nvPicPr>
        <p:blipFill>
          <a:blip r:embed="rId4"/>
          <a:stretch>
            <a:fillRect/>
          </a:stretch>
        </p:blipFill>
        <p:spPr>
          <a:xfrm>
            <a:off x="1080570" y="2580926"/>
            <a:ext cx="1186180" cy="359410"/>
          </a:xfrm>
          <a:prstGeom prst="rect">
            <a:avLst/>
          </a:prstGeom>
        </p:spPr>
      </p:pic>
    </p:spTree>
    <p:extLst>
      <p:ext uri="{BB962C8B-B14F-4D97-AF65-F5344CB8AC3E}">
        <p14:creationId xmlns:p14="http://schemas.microsoft.com/office/powerpoint/2010/main" val="39569169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130246"/>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维护和平的因素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多极化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继续发展，经济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全球化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不可逆转，全球和区域合作方兴未艾，各国之间的相互依存日益紧密。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0836"/>
            <a:ext cx="11485848" cy="230832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推动和平与发展的途径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大力发展经济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解放生产力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发展生产力。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改变国际旧秩序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推动建立国际新秩序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包括平等享有主权、平等参与权、平等发展权、共同发展权。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特别提醒.eps" descr="id:2147493789;FounderCES"/>
          <p:cNvPicPr/>
          <p:nvPr/>
        </p:nvPicPr>
        <p:blipFill>
          <a:blip r:embed="rId2"/>
          <a:stretch>
            <a:fillRect/>
          </a:stretch>
        </p:blipFill>
        <p:spPr>
          <a:xfrm>
            <a:off x="478582" y="2723436"/>
            <a:ext cx="1641475" cy="359410"/>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发展面临的问题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年国际金融危机发生以来，世界经济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增长的动力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依然不足。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）发达经济体需求萎缩、经济复苏乏力对新兴市场国家和发展中国家影响巨大。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南北差距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和贫富分化日益严重。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和平与安全问题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）地区热点问题此起彼伏，以色列与阿拉伯国家的争端、叙利亚内战。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）大规模杀伤性武器扩散、</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恐怖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主义、网络安全、重大传染性疾病、跨国刑事犯罪、生态环境恶化、气候变化等非传统安全威胁持续蔓延。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）海洋权益和极地资源争夺等日趋激烈。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推动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构建人类命运共同体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应对举措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）继续发挥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联合国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、国际货币基金组织、世界银行、世界贸易组织等全球治理的作用。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）改革原有的全球治理机制，加强国际协调。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407620965"/>
              </p:ext>
            </p:extLst>
          </p:nvPr>
        </p:nvGraphicFramePr>
        <p:xfrm>
          <a:off x="406575" y="3771880"/>
          <a:ext cx="11377264" cy="1097280"/>
        </p:xfrm>
        <a:graphic>
          <a:graphicData uri="http://schemas.openxmlformats.org/drawingml/2006/table">
            <a:tbl>
              <a:tblPr firstRow="1" firstCol="1" bandRow="1"/>
              <a:tblGrid>
                <a:gridCol w="1440159"/>
                <a:gridCol w="9937105"/>
              </a:tblGrid>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全球层面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成立二十国集团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地区层面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成立上海合作组织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召开金砖国家领导人会晤</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成立新开发银行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中国与全球治理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）推动建设相互尊重、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公平正义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、合作共赢的新型国际关系。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）倡导构建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人类命运共同体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背景：对当今世界和平、发展、合作、共赢的历史大势的准确把握；源自中华文明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以和为贵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协和万邦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的和平思想与和谐理念。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目的：维护世界和平与促进共同发展；推动国际秩序和国际体系朝着更加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公正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合理的方向发展。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措施：提出建设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的合作倡议；设立丝路基金；倡议设立亚洲基础设施投资银行。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5597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认识对世界和平与发展的追求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冷战结束后国际关系变化的原因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245019993"/>
              </p:ext>
            </p:extLst>
          </p:nvPr>
        </p:nvGraphicFramePr>
        <p:xfrm>
          <a:off x="343711" y="2780928"/>
          <a:ext cx="11502992" cy="3291840"/>
        </p:xfrm>
        <a:graphic>
          <a:graphicData uri="http://schemas.openxmlformats.org/drawingml/2006/table">
            <a:tbl>
              <a:tblPr firstRow="1" firstCol="1" bandRow="1"/>
              <a:tblGrid>
                <a:gridCol w="630364"/>
                <a:gridCol w="10872628"/>
              </a:tblGrid>
              <a:tr h="2468707">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冷战结束后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一些地区和国家内部长期压抑的民族、种族、宗教、领土等矛盾相继爆发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恐怖主义、民族分离活动等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在两极格局瓦解后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美国力图构筑以自己为首的单极世界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不断推行霸权政策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根据自己国家的发展战略规划插手别国内政、外交</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甚至不惜付诸武力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霸权主义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东西方力量对比出现失衡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导致国际上出现了一系列新矛盾和新冲突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585226722"/>
              </p:ext>
            </p:extLst>
          </p:nvPr>
        </p:nvGraphicFramePr>
        <p:xfrm>
          <a:off x="343711" y="1772816"/>
          <a:ext cx="11502992" cy="2743200"/>
        </p:xfrm>
        <a:graphic>
          <a:graphicData uri="http://schemas.openxmlformats.org/drawingml/2006/table">
            <a:tbl>
              <a:tblPr firstRow="1" firstCol="1" bandRow="1"/>
              <a:tblGrid>
                <a:gridCol w="630364"/>
                <a:gridCol w="10872628"/>
              </a:tblGrid>
              <a:tr h="2057256">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和平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在两极格局瓦解后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对世界和平与发展的追求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成为世界发展的客观规律和趋势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世界朝着多极化方向发展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多方政治经济力量的崛起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必然对美国的霸权主义有所遏制。多方力量的制约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使各国在处理国际关系中不得不遵守秩序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不敢贸然发动战争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2941"/>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面对世界多极化的趋势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我国的应对措施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）积极参与国际政治经济事务，为世界和平与发展作出应有的贡献，以此提高中国的国际地位。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）抓住和平与发展的有利时机，进一步深化改革开放，努力提高综合国力。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）站在维护全人类共同利益的立场上，积极推动建立公正合理的国际政治经济新秩序。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）既要反对霸权主义和强权政治，又要反对恐怖主义，维护世界公正。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7769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1467</TotalTime>
  <Words>1810</Words>
  <Application>Microsoft Office PowerPoint</Application>
  <PresentationFormat>自定义</PresentationFormat>
  <Paragraphs>85</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2025-10-11T16:09:03Z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